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2"/>
  </p:notesMasterIdLst>
  <p:sldIdLst>
    <p:sldId id="286" r:id="rId2"/>
    <p:sldId id="285" r:id="rId3"/>
    <p:sldId id="318" r:id="rId4"/>
    <p:sldId id="319" r:id="rId5"/>
    <p:sldId id="321" r:id="rId6"/>
    <p:sldId id="320" r:id="rId7"/>
    <p:sldId id="322" r:id="rId8"/>
    <p:sldId id="323" r:id="rId9"/>
    <p:sldId id="324" r:id="rId10"/>
    <p:sldId id="27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86"/>
            <p14:sldId id="285"/>
            <p14:sldId id="318"/>
            <p14:sldId id="319"/>
            <p14:sldId id="321"/>
            <p14:sldId id="320"/>
            <p14:sldId id="322"/>
            <p14:sldId id="323"/>
            <p14:sldId id="324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6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>
        <p:guide orient="horz" pos="1480"/>
        <p:guide pos="6788"/>
        <p:guide pos="4316"/>
        <p:guide pos="2366"/>
        <p:guide pos="4566"/>
        <p:guide pos="688"/>
        <p:guide pos="3364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71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CE3401-B013-4C6C-977C-8588C2AEF3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2EDBAC4-3A40-4A0C-AC33-AAE29AF082E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7AED46C-C8A4-41B2-B161-DEAA1EF4A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306793" y="372484"/>
            <a:ext cx="1733852" cy="1099037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286CA0C-8DA0-4DD1-B6B1-B9D2A362F3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88160" y="578319"/>
            <a:ext cx="631596" cy="808103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50249C52-3F3A-49FA-8726-272D00B593F4}"/>
              </a:ext>
            </a:extLst>
          </p:cNvPr>
          <p:cNvSpPr txBox="1">
            <a:spLocks/>
          </p:cNvSpPr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导师：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72B2B7-B0AB-4AD5-882E-F83B457746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</p:spTree>
    <p:extLst>
      <p:ext uri="{BB962C8B-B14F-4D97-AF65-F5344CB8AC3E}">
        <p14:creationId xmlns:p14="http://schemas.microsoft.com/office/powerpoint/2010/main" val="353076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C374BF6-DC29-4872-B5BB-F8930C7A2672}"/>
              </a:ext>
            </a:extLst>
          </p:cNvPr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F2BA62B-4CFC-4DC2-ADEA-B4A95E53B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AAA4BC7-1009-47B7-9CA0-656B2F904730}"/>
                </a:ext>
              </a:extLst>
            </p:cNvPr>
            <p:cNvGrpSpPr/>
            <p:nvPr/>
          </p:nvGrpSpPr>
          <p:grpSpPr>
            <a:xfrm>
              <a:off x="2280237" y="1834991"/>
              <a:ext cx="9164028" cy="2283345"/>
              <a:chOff x="3104477" y="1628775"/>
              <a:chExt cx="9164028" cy="228334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624626F2-BE8F-44D4-A228-949FBD3603A4}"/>
                  </a:ext>
                </a:extLst>
              </p:cNvPr>
              <p:cNvGrpSpPr/>
              <p:nvPr/>
            </p:nvGrpSpPr>
            <p:grpSpPr>
              <a:xfrm>
                <a:off x="6096000" y="1628775"/>
                <a:ext cx="6172505" cy="2283345"/>
                <a:chOff x="-286276" y="4205489"/>
                <a:chExt cx="5744888" cy="2125160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56466ABD-421D-4419-BA5A-B3ABE03C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6809" y="4205489"/>
                  <a:ext cx="1583546" cy="1583546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5" name="圆角矩形 17">
                  <a:extLst>
                    <a:ext uri="{FF2B5EF4-FFF2-40B4-BE49-F238E27FC236}">
                      <a16:creationId xmlns:a16="http://schemas.microsoft.com/office/drawing/2014/main" id="{D1D0F8B4-394A-4C25-B64D-B946E6BE0A9F}"/>
                    </a:ext>
                  </a:extLst>
                </p:cNvPr>
                <p:cNvSpPr/>
                <p:nvPr/>
              </p:nvSpPr>
              <p:spPr>
                <a:xfrm>
                  <a:off x="-286276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公众号</a:t>
                  </a:r>
                </a:p>
              </p:txBody>
            </p:sp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C582D09A-3AA1-44F7-8D68-088453758D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80948" y="4205512"/>
                  <a:ext cx="1565610" cy="1565610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7" name="圆角矩形 17">
                  <a:extLst>
                    <a:ext uri="{FF2B5EF4-FFF2-40B4-BE49-F238E27FC236}">
                      <a16:creationId xmlns:a16="http://schemas.microsoft.com/office/drawing/2014/main" id="{424E3710-3BD3-44C2-8E32-2CD8A84B688A}"/>
                    </a:ext>
                  </a:extLst>
                </p:cNvPr>
                <p:cNvSpPr/>
                <p:nvPr/>
              </p:nvSpPr>
              <p:spPr>
                <a:xfrm>
                  <a:off x="1868894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客服微信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9A23F76-1711-43F6-BF28-E0FA1ED0EDB5}"/>
                  </a:ext>
                </a:extLst>
              </p:cNvPr>
              <p:cNvGrpSpPr/>
              <p:nvPr/>
            </p:nvGrpSpPr>
            <p:grpSpPr>
              <a:xfrm>
                <a:off x="3104477" y="2166615"/>
                <a:ext cx="3873859" cy="1526187"/>
                <a:chOff x="608286" y="2373994"/>
                <a:chExt cx="3873859" cy="1526187"/>
              </a:xfrm>
            </p:grpSpPr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34501C53-370C-401E-BF64-2960D3AE0F69}"/>
                    </a:ext>
                  </a:extLst>
                </p:cNvPr>
                <p:cNvSpPr txBox="1"/>
                <p:nvPr/>
              </p:nvSpPr>
              <p:spPr>
                <a:xfrm>
                  <a:off x="608286" y="2373994"/>
                  <a:ext cx="3734147" cy="152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联系我们：</a:t>
                  </a:r>
                  <a:endParaRPr lang="en-US" altLang="zh-CN" sz="1600" dirty="0">
                    <a:solidFill>
                      <a:schemeClr val="bg1"/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电话：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18001992849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邮箱：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Q </a:t>
                  </a:r>
                  <a:r>
                    <a:rPr lang="en-US" altLang="zh-CN" sz="1600" dirty="0" err="1">
                      <a:solidFill>
                        <a:schemeClr val="bg1"/>
                      </a:solidFill>
                    </a:rPr>
                    <a:t>Q</a:t>
                  </a: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： 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2677693114</a:t>
                  </a:r>
                </a:p>
              </p:txBody>
            </p:sp>
            <p:sp>
              <p:nvSpPr>
                <p:cNvPr id="13" name="Content Placeholder 2">
                  <a:extLst>
                    <a:ext uri="{FF2B5EF4-FFF2-40B4-BE49-F238E27FC236}">
                      <a16:creationId xmlns:a16="http://schemas.microsoft.com/office/drawing/2014/main" id="{25A526E9-74AD-4BA0-A24C-53E0EA0E45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7434" y="3081813"/>
                  <a:ext cx="3274711" cy="485949"/>
                </a:xfrm>
                <a:noFill/>
                <a:ln w="12700" cap="flat" cmpd="sng" algn="ctr">
                  <a:noFill/>
                  <a:prstDash val="solid"/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en-US" altLang="zh-CN" sz="1800" kern="0" spc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service@deepshare.net</a:t>
                  </a:r>
                </a:p>
              </p:txBody>
            </p:sp>
          </p:grp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D99C9B-8C06-4E0C-9311-2C69D933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DE887DFE-2804-449C-A898-12422EF9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1663907" y="1588623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91EAE5C-1FEE-4458-AF92-803D5DDFD3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2282540" y="135450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5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6BB734-27F4-4DEF-ABDD-CA2E4892B7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A768013-A407-49BA-9616-1EA8E10064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05A9371-9ECE-4959-BB7F-8979BE558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41022" y="578319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24BB0BD-603B-4B1E-BE1D-2BCE4DEB1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221945" y="36305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3211787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1EE08-14C6-4608-96E2-87C7766F1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5D88EF-C18C-46FD-898A-414572A61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9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53F9DD31-7F23-4D16-8F4B-ABD585227C3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A0123B68-1374-497F-BFAF-E1A98D08B1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E7741AC-7DDF-4355-8384-9E8D1EE3D6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542F42-B592-4756-BA80-7C6DEDFB4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8F1D804-321B-41D8-8D67-61410CB7BB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62CDC61-DB97-4FAF-A3C6-A87108834B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D1C0A85-4892-49F0-88A8-8F9B035EE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28B8578-26AA-4CEC-87A5-CEB92C0A7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D9FEEDA-0003-460F-9D4A-09B495671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DA49B133-D1A3-4543-BF37-5D22D1DB5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3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>
            <a:extLst>
              <a:ext uri="{FF2B5EF4-FFF2-40B4-BE49-F238E27FC236}">
                <a16:creationId xmlns:a16="http://schemas.microsoft.com/office/drawing/2014/main" id="{E2035737-538C-479D-94C8-60AD0C180B96}"/>
              </a:ext>
            </a:extLst>
          </p:cNvPr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>
              <a:extLst>
                <a:ext uri="{FF2B5EF4-FFF2-40B4-BE49-F238E27FC236}">
                  <a16:creationId xmlns:a16="http://schemas.microsoft.com/office/drawing/2014/main" id="{89A05ACA-D518-4FC1-B377-D683D9B5DC97}"/>
                </a:ext>
              </a:extLst>
            </p:cNvPr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>
                <a:extLst>
                  <a:ext uri="{FF2B5EF4-FFF2-40B4-BE49-F238E27FC236}">
                    <a16:creationId xmlns:a16="http://schemas.microsoft.com/office/drawing/2014/main" id="{591D6C52-6DC9-4055-A532-8F2E5F363EDE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>
                  <a:extLst>
                    <a:ext uri="{FF2B5EF4-FFF2-40B4-BE49-F238E27FC236}">
                      <a16:creationId xmlns:a16="http://schemas.microsoft.com/office/drawing/2014/main" id="{78AC298B-D4D0-4E78-9CC5-6E7F67F65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>
                  <a:extLst>
                    <a:ext uri="{FF2B5EF4-FFF2-40B4-BE49-F238E27FC236}">
                      <a16:creationId xmlns:a16="http://schemas.microsoft.com/office/drawing/2014/main" id="{39C83A1E-D084-435D-9236-CA997B8B6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>
                  <a:extLst>
                    <a:ext uri="{FF2B5EF4-FFF2-40B4-BE49-F238E27FC236}">
                      <a16:creationId xmlns:a16="http://schemas.microsoft.com/office/drawing/2014/main" id="{043F2C25-1B8F-4AA3-B801-70DAC5D8A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>
                  <a:extLst>
                    <a:ext uri="{FF2B5EF4-FFF2-40B4-BE49-F238E27FC236}">
                      <a16:creationId xmlns:a16="http://schemas.microsoft.com/office/drawing/2014/main" id="{72C1444A-BD36-4A54-A2C3-FF095B3DC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>
                  <a:extLst>
                    <a:ext uri="{FF2B5EF4-FFF2-40B4-BE49-F238E27FC236}">
                      <a16:creationId xmlns:a16="http://schemas.microsoft.com/office/drawing/2014/main" id="{ACD805C8-34C0-4A22-ACDB-216BACE2A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>
                  <a:extLst>
                    <a:ext uri="{FF2B5EF4-FFF2-40B4-BE49-F238E27FC236}">
                      <a16:creationId xmlns:a16="http://schemas.microsoft.com/office/drawing/2014/main" id="{2A55C601-E69B-499A-8727-F3E27E6D0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>
                  <a:extLst>
                    <a:ext uri="{FF2B5EF4-FFF2-40B4-BE49-F238E27FC236}">
                      <a16:creationId xmlns:a16="http://schemas.microsoft.com/office/drawing/2014/main" id="{0D58116B-B831-4956-811A-D6F58FA97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36979EB5-8540-49AB-8494-EACDD6FDF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grpSp>
              <p:nvGrpSpPr>
                <p:cNvPr id="56" name="Group 19">
                  <a:extLst>
                    <a:ext uri="{FF2B5EF4-FFF2-40B4-BE49-F238E27FC236}">
                      <a16:creationId xmlns:a16="http://schemas.microsoft.com/office/drawing/2014/main" id="{614A4DAE-ADFF-45BD-BE2F-7F01FD6DC6A2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>
                    <a:extLst>
                      <a:ext uri="{FF2B5EF4-FFF2-40B4-BE49-F238E27FC236}">
                        <a16:creationId xmlns:a16="http://schemas.microsoft.com/office/drawing/2014/main" id="{60C14E5A-CBD8-4D41-869B-9732CB806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>
                    <a:extLst>
                      <a:ext uri="{FF2B5EF4-FFF2-40B4-BE49-F238E27FC236}">
                        <a16:creationId xmlns:a16="http://schemas.microsoft.com/office/drawing/2014/main" id="{B03A8F91-C97F-4482-B2BE-4DB1CF44D3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>
                    <a:extLst>
                      <a:ext uri="{FF2B5EF4-FFF2-40B4-BE49-F238E27FC236}">
                        <a16:creationId xmlns:a16="http://schemas.microsoft.com/office/drawing/2014/main" id="{D746C4ED-ACE1-412F-99F8-1703FA3287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>
                    <a:extLst>
                      <a:ext uri="{FF2B5EF4-FFF2-40B4-BE49-F238E27FC236}">
                        <a16:creationId xmlns:a16="http://schemas.microsoft.com/office/drawing/2014/main" id="{A6AAAB3A-175D-42BE-BBA5-EF3F96BA0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>
                    <a:extLst>
                      <a:ext uri="{FF2B5EF4-FFF2-40B4-BE49-F238E27FC236}">
                        <a16:creationId xmlns:a16="http://schemas.microsoft.com/office/drawing/2014/main" id="{F5140628-85B2-4BFB-840E-DC83A8EA52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>
                    <a:extLst>
                      <a:ext uri="{FF2B5EF4-FFF2-40B4-BE49-F238E27FC236}">
                        <a16:creationId xmlns:a16="http://schemas.microsoft.com/office/drawing/2014/main" id="{6B3D306E-33F0-4711-950F-9D8D7427E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>
                    <a:extLst>
                      <a:ext uri="{FF2B5EF4-FFF2-40B4-BE49-F238E27FC236}">
                        <a16:creationId xmlns:a16="http://schemas.microsoft.com/office/drawing/2014/main" id="{E3C08FB4-BABE-4DD1-92B4-A998E2A51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>
                    <a:extLst>
                      <a:ext uri="{FF2B5EF4-FFF2-40B4-BE49-F238E27FC236}">
                        <a16:creationId xmlns:a16="http://schemas.microsoft.com/office/drawing/2014/main" id="{4DDD7A81-33E6-4278-AB40-18C1C26B0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>
                    <a:extLst>
                      <a:ext uri="{FF2B5EF4-FFF2-40B4-BE49-F238E27FC236}">
                        <a16:creationId xmlns:a16="http://schemas.microsoft.com/office/drawing/2014/main" id="{7B24B127-0DAC-4CE7-B394-3B11E1DEE4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>
                  <a:extLst>
                    <a:ext uri="{FF2B5EF4-FFF2-40B4-BE49-F238E27FC236}">
                      <a16:creationId xmlns:a16="http://schemas.microsoft.com/office/drawing/2014/main" id="{34C0103F-04FB-4DA8-AB4B-F12228FD0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6">
                  <a:extLst>
                    <a:ext uri="{FF2B5EF4-FFF2-40B4-BE49-F238E27FC236}">
                      <a16:creationId xmlns:a16="http://schemas.microsoft.com/office/drawing/2014/main" id="{80A4C097-DD60-4FFE-B30C-EBA89B1D3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>
                <a:extLst>
                  <a:ext uri="{FF2B5EF4-FFF2-40B4-BE49-F238E27FC236}">
                    <a16:creationId xmlns:a16="http://schemas.microsoft.com/office/drawing/2014/main" id="{1BD4D586-A75B-47A7-9DAD-4BBE943A8A6D}"/>
                  </a:ext>
                </a:extLst>
              </p:cNvPr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51C10419-5F75-4A3F-9026-0AA3B3E287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96524558-01B3-4A62-BC70-949734DCBA5F}"/>
                </a:ext>
              </a:extLst>
            </p:cNvPr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22115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CC97FEAA-A916-49DB-9C77-AEB5B0BC6405}"/>
              </a:ext>
            </a:extLst>
          </p:cNvPr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F13B17F-8384-47E0-AC49-5CA853C96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02E0F5-F262-46FB-AE1B-51113B8E1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1" name="标题 1">
            <a:extLst>
              <a:ext uri="{FF2B5EF4-FFF2-40B4-BE49-F238E27FC236}">
                <a16:creationId xmlns:a16="http://schemas.microsoft.com/office/drawing/2014/main" id="{FF6F8617-20DC-485F-9654-A976A75945C3}"/>
              </a:ext>
            </a:extLst>
          </p:cNvPr>
          <p:cNvSpPr txBox="1">
            <a:spLocks/>
          </p:cNvSpPr>
          <p:nvPr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结 语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1E7FB5DB-15DE-4A4B-B6D0-44EC6B3ED668}"/>
              </a:ext>
            </a:extLst>
          </p:cNvPr>
          <p:cNvSpPr/>
          <p:nvPr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B9DBD55-B0EB-495C-AC75-2654066966CC}"/>
              </a:ext>
            </a:extLst>
          </p:cNvPr>
          <p:cNvSpPr/>
          <p:nvPr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4" name="内容占位符 3">
            <a:extLst>
              <a:ext uri="{FF2B5EF4-FFF2-40B4-BE49-F238E27FC236}">
                <a16:creationId xmlns:a16="http://schemas.microsoft.com/office/drawing/2014/main" id="{9A85B1D7-A564-45DD-8E63-B5DAD52E0FC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5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 txBox="1">
            <a:spLocks/>
          </p:cNvSpPr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4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 txBox="1">
            <a:spLocks/>
          </p:cNvSpPr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200" baseline="0" dirty="0"/>
              <a:t>单击此处编辑母版文本样式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 txBox="1">
            <a:spLocks/>
          </p:cNvSpPr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图片占位符 3">
            <a:extLst>
              <a:ext uri="{FF2B5EF4-FFF2-40B4-BE49-F238E27FC236}">
                <a16:creationId xmlns:a16="http://schemas.microsoft.com/office/drawing/2014/main" id="{924DB3D9-CB34-4615-B277-8FE81542047F}"/>
              </a:ext>
            </a:extLst>
          </p:cNvPr>
          <p:cNvSpPr txBox="1">
            <a:spLocks/>
          </p:cNvSpPr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单击图标添加图片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0928261-8304-4BF3-B5DA-699FFFF93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12210D-F778-400B-AB99-95C61179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1026">
          <p15:clr>
            <a:srgbClr val="F26B43"/>
          </p15:clr>
        </p15:guide>
        <p15:guide id="3" orient="horz" pos="3997">
          <p15:clr>
            <a:srgbClr val="F26B43"/>
          </p15:clr>
        </p15:guide>
        <p15:guide id="4" pos="3840">
          <p15:clr>
            <a:srgbClr val="F26B43"/>
          </p15:clr>
        </p15:guide>
        <p15:guide id="5" pos="302">
          <p15:clr>
            <a:srgbClr val="F26B43"/>
          </p15:clr>
        </p15:guide>
        <p15:guide id="6" pos="7378">
          <p15:clr>
            <a:srgbClr val="F26B43"/>
          </p15:clr>
        </p15:guide>
        <p15:guide id="7" orient="horz" pos="1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99" y="2366859"/>
            <a:ext cx="7438361" cy="100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600" b="1" kern="0" spc="400" dirty="0">
                <a:solidFill>
                  <a:srgbClr val="C898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第</a:t>
            </a:r>
            <a:r>
              <a:rPr lang="en-US" altLang="zh-CN" sz="6600" b="1" kern="0" spc="400" dirty="0">
                <a:solidFill>
                  <a:srgbClr val="C898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7</a:t>
            </a:r>
            <a:r>
              <a:rPr lang="zh-CN" altLang="en-US" sz="6600" b="1" kern="0" spc="400" dirty="0">
                <a:solidFill>
                  <a:srgbClr val="C898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章 支持向量机</a:t>
            </a:r>
            <a:endParaRPr lang="zh-CN" altLang="en-US" sz="6600" kern="0" spc="400" dirty="0">
              <a:solidFill>
                <a:srgbClr val="C8986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sym typeface="微軟正黑體" panose="020B0604030504040204" pitchFamily="34" charset="-120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5339A70-7601-4BD3-B76B-3C0E5B74DECA}"/>
              </a:ext>
            </a:extLst>
          </p:cNvPr>
          <p:cNvSpPr txBox="1">
            <a:spLocks/>
          </p:cNvSpPr>
          <p:nvPr/>
        </p:nvSpPr>
        <p:spPr>
          <a:xfrm>
            <a:off x="355223" y="3345588"/>
            <a:ext cx="8356895" cy="646331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导读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BEF8DD-E2C3-47A6-87F5-20BDED869119}"/>
              </a:ext>
            </a:extLst>
          </p:cNvPr>
          <p:cNvSpPr txBox="1"/>
          <p:nvPr/>
        </p:nvSpPr>
        <p:spPr>
          <a:xfrm>
            <a:off x="1595120" y="4246432"/>
            <a:ext cx="158496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Eddy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5638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6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1089529"/>
          </a:xfrm>
        </p:spPr>
        <p:txBody>
          <a:bodyPr/>
          <a:lstStyle/>
          <a:p>
            <a:r>
              <a:rPr lang="en-US" dirty="0"/>
              <a:t>7.1</a:t>
            </a:r>
            <a:r>
              <a:rPr lang="zh-CN" altLang="en-US" dirty="0"/>
              <a:t>线性可分支持向量机与硬间隔最大化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8708DC29-D25C-4866-8CE0-5A10E36BA10D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479425" y="2133600"/>
                <a:ext cx="3970655" cy="3159326"/>
              </a:xfrm>
            </p:spPr>
            <p:txBody>
              <a:bodyPr/>
              <a:lstStyle/>
              <a:p>
                <a:r>
                  <a:rPr lang="zh-CN" altLang="en-US" dirty="0"/>
                  <a:t>假设空间：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决策函数：</a:t>
                </a:r>
                <a:endParaRPr lang="en-US" altLang="zh-CN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i="0" dirty="0">
                              <a:latin typeface="Cambria Math" panose="02040503050406030204" pitchFamily="18" charset="0"/>
                            </a:rPr>
                            <m:t>sgn</m:t>
                          </m:r>
                        </m:fName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en-US" i="0" dirty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模型选择依据：</a:t>
                </a:r>
                <a:endParaRPr lang="en-US" altLang="zh-CN" dirty="0"/>
              </a:p>
              <a:p>
                <a:r>
                  <a:rPr lang="zh-CN" altLang="en-US" dirty="0"/>
                  <a:t>硬间隔最大化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8708DC29-D25C-4866-8CE0-5A10E36BA1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479425" y="2133600"/>
                <a:ext cx="3970655" cy="3159326"/>
              </a:xfrm>
              <a:blipFill>
                <a:blip r:embed="rId2"/>
                <a:stretch>
                  <a:fillRect l="-16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C4BFAAEC-F527-4A9E-A55D-42186D110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751" y="1701019"/>
            <a:ext cx="6105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66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1089529"/>
          </a:xfrm>
        </p:spPr>
        <p:txBody>
          <a:bodyPr/>
          <a:lstStyle/>
          <a:p>
            <a:r>
              <a:rPr lang="en-US" dirty="0"/>
              <a:t>7.1</a:t>
            </a:r>
            <a:r>
              <a:rPr lang="zh-CN" altLang="en-US" dirty="0"/>
              <a:t>线性可分支持向量机与硬间隔最大化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708DC29-D25C-4866-8CE0-5A10E36BA10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3" y="1969007"/>
            <a:ext cx="3970655" cy="430374"/>
          </a:xfrm>
        </p:spPr>
        <p:txBody>
          <a:bodyPr/>
          <a:lstStyle/>
          <a:p>
            <a:r>
              <a:rPr lang="zh-CN" altLang="en-US" dirty="0"/>
              <a:t>最优化问题：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2483DF6-87D3-4C1D-B1AA-5F5D4C1ED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22" y="2679422"/>
            <a:ext cx="4994058" cy="1213640"/>
          </a:xfrm>
          <a:prstGeom prst="rect">
            <a:avLst/>
          </a:prstGeom>
        </p:spPr>
      </p:pic>
      <p:sp>
        <p:nvSpPr>
          <p:cNvPr id="8" name="内容占位符 4">
            <a:extLst>
              <a:ext uri="{FF2B5EF4-FFF2-40B4-BE49-F238E27FC236}">
                <a16:creationId xmlns:a16="http://schemas.microsoft.com/office/drawing/2014/main" id="{522410EC-9CBC-4AA4-AFC5-6B8E98458432}"/>
              </a:ext>
            </a:extLst>
          </p:cNvPr>
          <p:cNvSpPr txBox="1">
            <a:spLocks/>
          </p:cNvSpPr>
          <p:nvPr/>
        </p:nvSpPr>
        <p:spPr>
          <a:xfrm>
            <a:off x="5935345" y="1969007"/>
            <a:ext cx="3970655" cy="43037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对偶问题：</a:t>
            </a:r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CB4EA94-CC64-44C2-A1CC-3AF7CF36E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345" y="2667369"/>
            <a:ext cx="5306059" cy="245138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E1F557F-8887-4408-BCCD-F913927A9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345" y="5251150"/>
            <a:ext cx="2690495" cy="146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94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7.2</a:t>
            </a:r>
            <a:r>
              <a:rPr lang="zh-CN" altLang="en-US" dirty="0"/>
              <a:t>线性支持向量机与软间隔最大化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708DC29-D25C-4866-8CE0-5A10E36BA10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5" y="2133600"/>
            <a:ext cx="3970655" cy="430374"/>
          </a:xfrm>
        </p:spPr>
        <p:txBody>
          <a:bodyPr/>
          <a:lstStyle/>
          <a:p>
            <a:r>
              <a:rPr lang="zh-CN" altLang="en-US" dirty="0"/>
              <a:t>最优化问题：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FC66F3-2DF9-4EC3-9E22-1D2970D2C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832103"/>
            <a:ext cx="5490845" cy="21045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EE9E51D-D554-4C1C-A82B-052E83337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657" y="2832103"/>
            <a:ext cx="5615078" cy="382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4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7.2</a:t>
            </a:r>
            <a:r>
              <a:rPr lang="zh-CN" altLang="en-US" dirty="0"/>
              <a:t>线性支持向量机与软间隔最大化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708DC29-D25C-4866-8CE0-5A10E36BA10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5" y="2133600"/>
            <a:ext cx="3970655" cy="430374"/>
          </a:xfrm>
        </p:spPr>
        <p:txBody>
          <a:bodyPr/>
          <a:lstStyle/>
          <a:p>
            <a:r>
              <a:rPr lang="zh-CN" altLang="en-US" dirty="0"/>
              <a:t>最优化问题：</a:t>
            </a:r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B245B2E-F39C-4A68-992B-A33CECCD2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63" y="2820063"/>
            <a:ext cx="4692017" cy="10297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8BBBBE-FA51-466E-BD10-36FB12A0E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474" y="2820063"/>
            <a:ext cx="6563046" cy="329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80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7.2</a:t>
            </a:r>
            <a:r>
              <a:rPr lang="zh-CN" altLang="en-US" dirty="0"/>
              <a:t>线性支持向量机与软间隔最大化</a:t>
            </a:r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A8DBEF2-6185-4E6E-A97E-C3C1BE5DD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" y="2983570"/>
            <a:ext cx="5812155" cy="3150847"/>
          </a:xfrm>
          <a:prstGeom prst="rect">
            <a:avLst/>
          </a:prstGeom>
        </p:spPr>
      </p:pic>
      <p:sp>
        <p:nvSpPr>
          <p:cNvPr id="11" name="内容占位符 4">
            <a:extLst>
              <a:ext uri="{FF2B5EF4-FFF2-40B4-BE49-F238E27FC236}">
                <a16:creationId xmlns:a16="http://schemas.microsoft.com/office/drawing/2014/main" id="{D35A94AC-E3A0-44A4-8442-4AA60C1D3E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9425" y="2133600"/>
            <a:ext cx="3970655" cy="430374"/>
          </a:xfrm>
        </p:spPr>
        <p:txBody>
          <a:bodyPr/>
          <a:lstStyle/>
          <a:p>
            <a:r>
              <a:rPr lang="zh-CN" altLang="en-US" dirty="0"/>
              <a:t>对偶问题：</a:t>
            </a:r>
            <a:endParaRPr 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67B6831-A481-4B5F-8C8C-FB84FF673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602" y="2983570"/>
            <a:ext cx="456247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822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7.3</a:t>
            </a:r>
            <a:r>
              <a:rPr lang="zh-CN" altLang="en-US" dirty="0"/>
              <a:t>非线性支持向量机与核函数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84B143-90DF-44A1-A880-394743EC2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065035"/>
            <a:ext cx="1066800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4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7.3</a:t>
            </a:r>
            <a:r>
              <a:rPr lang="zh-CN" altLang="en-US" dirty="0"/>
              <a:t>非线性支持向量机与核函数</a:t>
            </a:r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08D8E00-3402-427C-9A27-82F7653E5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4" y="2436178"/>
            <a:ext cx="5419726" cy="2449511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6440C0F-7BD6-44F7-BAF7-D04A94FB840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2305" y="1918603"/>
            <a:ext cx="3970655" cy="430374"/>
          </a:xfrm>
        </p:spPr>
        <p:txBody>
          <a:bodyPr/>
          <a:lstStyle/>
          <a:p>
            <a:r>
              <a:rPr lang="zh-CN" altLang="en-US" dirty="0"/>
              <a:t>对偶问题：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967C19-25E2-40AA-8B75-1F5A164A3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203" y="2436178"/>
            <a:ext cx="5419725" cy="1143000"/>
          </a:xfrm>
          <a:prstGeom prst="rect">
            <a:avLst/>
          </a:prstGeom>
        </p:spPr>
      </p:pic>
      <p:sp>
        <p:nvSpPr>
          <p:cNvPr id="7" name="内容占位符 4">
            <a:extLst>
              <a:ext uri="{FF2B5EF4-FFF2-40B4-BE49-F238E27FC236}">
                <a16:creationId xmlns:a16="http://schemas.microsoft.com/office/drawing/2014/main" id="{7D0049F3-3327-476F-870F-358FCA08BDDD}"/>
              </a:ext>
            </a:extLst>
          </p:cNvPr>
          <p:cNvSpPr txBox="1">
            <a:spLocks/>
          </p:cNvSpPr>
          <p:nvPr/>
        </p:nvSpPr>
        <p:spPr>
          <a:xfrm>
            <a:off x="6219825" y="1918603"/>
            <a:ext cx="3970655" cy="43037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决策函数：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3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A99D333-0C0D-4803-B0D4-E65B3705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58657" cy="590931"/>
          </a:xfrm>
        </p:spPr>
        <p:txBody>
          <a:bodyPr/>
          <a:lstStyle/>
          <a:p>
            <a:r>
              <a:rPr lang="en-US" dirty="0"/>
              <a:t>7.4</a:t>
            </a:r>
            <a:r>
              <a:rPr lang="zh-CN" altLang="en-US" dirty="0"/>
              <a:t>序列最小最优化算法</a:t>
            </a:r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08D8E00-3402-427C-9A27-82F7653E5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05" y="2657756"/>
            <a:ext cx="6053457" cy="2735933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6440C0F-7BD6-44F7-BAF7-D04A94FB840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2305" y="1930399"/>
            <a:ext cx="4813935" cy="418577"/>
          </a:xfrm>
        </p:spPr>
        <p:txBody>
          <a:bodyPr/>
          <a:lstStyle/>
          <a:p>
            <a:r>
              <a:rPr lang="zh-CN" altLang="en-US" dirty="0"/>
              <a:t>对偶问题：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732039"/>
      </p:ext>
    </p:extLst>
  </p:cSld>
  <p:clrMapOvr>
    <a:masterClrMapping/>
  </p:clrMapOvr>
</p:sld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深度学习项目PPT模板V1.4" id="{F740A830-32CD-47DF-B463-1558214DA479}" vid="{A20E0993-7F7D-4833-A39E-B31E625552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1540</TotalTime>
  <Words>123</Words>
  <Application>Microsoft Office PowerPoint</Application>
  <PresentationFormat>宽屏</PresentationFormat>
  <Paragraphs>25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微軟正黑體</vt:lpstr>
      <vt:lpstr>等线</vt:lpstr>
      <vt:lpstr>等线 Light</vt:lpstr>
      <vt:lpstr>微软雅黑</vt:lpstr>
      <vt:lpstr>微软雅黑 Light</vt:lpstr>
      <vt:lpstr>Arial</vt:lpstr>
      <vt:lpstr>Cambria Math</vt:lpstr>
      <vt:lpstr>深度学习项目PPT模板V1.4</vt:lpstr>
      <vt:lpstr>第7章 支持向量机</vt:lpstr>
      <vt:lpstr>7.1线性可分支持向量机与硬间隔最大化</vt:lpstr>
      <vt:lpstr>7.1线性可分支持向量机与硬间隔最大化</vt:lpstr>
      <vt:lpstr>7.2线性支持向量机与软间隔最大化</vt:lpstr>
      <vt:lpstr>7.2线性支持向量机与软间隔最大化</vt:lpstr>
      <vt:lpstr>7.2线性支持向量机与软间隔最大化</vt:lpstr>
      <vt:lpstr>7.3非线性支持向量机与核函数</vt:lpstr>
      <vt:lpstr>7.3非线性支持向量机与核函数</vt:lpstr>
      <vt:lpstr>7.4序列最小最优化算法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杨 柯</cp:lastModifiedBy>
  <cp:revision>186</cp:revision>
  <dcterms:created xsi:type="dcterms:W3CDTF">2018-01-29T03:45:15Z</dcterms:created>
  <dcterms:modified xsi:type="dcterms:W3CDTF">2019-04-14T12:12:47Z</dcterms:modified>
</cp:coreProperties>
</file>

<file path=docProps/thumbnail.jpeg>
</file>